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62" r:id="rId3"/>
    <p:sldId id="268" r:id="rId4"/>
    <p:sldId id="269" r:id="rId5"/>
    <p:sldId id="272" r:id="rId6"/>
    <p:sldId id="274" r:id="rId7"/>
    <p:sldId id="275" r:id="rId8"/>
    <p:sldId id="277" r:id="rId9"/>
    <p:sldId id="279" r:id="rId10"/>
    <p:sldId id="280" r:id="rId11"/>
    <p:sldId id="281" r:id="rId12"/>
    <p:sldId id="282" r:id="rId13"/>
    <p:sldId id="283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300" r:id="rId24"/>
  </p:sldIdLst>
  <p:sldSz cx="9144000" cy="5715000" type="screen16x10"/>
  <p:notesSz cx="6858000" cy="9144000"/>
  <p:embeddedFontLst>
    <p:embeddedFont>
      <p:font typeface="Corbel" panose="020B0503020204020204" pitchFamily="34" charset="0"/>
      <p:regular r:id="rId26"/>
      <p:bold r:id="rId27"/>
      <p:italic r:id="rId28"/>
      <p:boldItalic r:id="rId29"/>
    </p:embeddedFont>
    <p:embeddedFont>
      <p:font typeface="Quattrocento Sans" panose="020B05020500000200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A34B34-A677-47C8-898F-8FA822F13A63}">
  <a:tblStyle styleId="{CBA34B34-A677-47C8-898F-8FA822F13A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6" d="100"/>
          <a:sy n="186" d="100"/>
        </p:scale>
        <p:origin x="108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71093be3a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871093be3a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871093be3a_0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871093be3a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71093be3a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871093be3a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71093be3a_0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871093be3a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871093be3a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871093be3a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71093be3a_0_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871093be3a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71093be3a_0_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871093be3a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871093be3a_0_3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871093be3a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71093be3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871093be3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71093be3a_0_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871093be3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871093be3a_0_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1871093be3a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71093be3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71093be3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871093be3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871093be3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871093be3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871093be3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71093be3a_0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871093be3a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71093be3a_0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1871093be3a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0" y="935302"/>
            <a:ext cx="9144000" cy="198966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attrocento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291829" y="5395516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541072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794771" y="541072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107913" y="1740033"/>
            <a:ext cx="4843198" cy="1971675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107413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291829" y="5395516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541072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794771" y="541072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1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91829" y="885218"/>
            <a:ext cx="8492247" cy="451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291829" y="5395516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541072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794771" y="541072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1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291829" y="5395516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028950" y="541072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6794771" y="541072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attrocento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291829" y="5395516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028950" y="541072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794771" y="541072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7272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91829" y="833572"/>
            <a:ext cx="4206353" cy="49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24726"/>
              </a:buClr>
              <a:buSzPts val="2000"/>
              <a:buNone/>
              <a:defRPr sz="2000">
                <a:solidFill>
                  <a:srgbClr val="D247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291829" y="1381126"/>
            <a:ext cx="4206353" cy="401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45818" y="831729"/>
            <a:ext cx="4206353" cy="49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24726"/>
              </a:buClr>
              <a:buSzPts val="2000"/>
              <a:buChar char="•"/>
              <a:defRPr sz="2000">
                <a:solidFill>
                  <a:srgbClr val="D247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29150" y="1381125"/>
            <a:ext cx="4223021" cy="401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291829" y="5395516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541072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794771" y="541072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291829" y="5395516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541072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794771" y="541072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91829" y="5395516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541072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794771" y="541072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91829" y="5395516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541072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794771" y="541072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1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282803" y="-1105756"/>
            <a:ext cx="4510298" cy="849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291829" y="5395516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541072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794771" y="541072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1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91829" y="885218"/>
            <a:ext cx="8492247" cy="451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1829" y="5395516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541072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794771" y="541072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onsoastroza@udd.c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avatpoint.com/types-of-machine-learn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-learni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emporal_difference_learni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ol.com/noticias/Tecnologia/2016/08/11/816958/PokeAlertas-La-cuenta-de-Twitter-que-avisa-cuando-un-pokemon-aparece-en-Santiag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/blog/2016/07/29/whats-difference-artificial-intelligence-machine-learning-deep-learning-ai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hackernoon/the-ai-hierarchy-of-needs-18f111fcc00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578777" y="4104130"/>
            <a:ext cx="4629150" cy="776489"/>
          </a:xfr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US" dirty="0"/>
          </a:p>
          <a:p>
            <a:pPr marL="0" lvl="0" indent="0" rtl="0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s-CL" dirty="0">
                <a:latin typeface="Corbel" panose="020B0503020204020204" pitchFamily="34" charset="0"/>
              </a:rPr>
              <a:t>Alonso Astroza		</a:t>
            </a:r>
            <a:endParaRPr lang="en-US" dirty="0">
              <a:latin typeface="Corbel" panose="020B0503020204020204" pitchFamily="34" charset="0"/>
            </a:endParaRPr>
          </a:p>
          <a:p>
            <a:pPr marL="0" lvl="0" indent="0" rtl="0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s-CL" dirty="0">
                <a:uFill>
                  <a:noFill/>
                </a:uFill>
                <a:latin typeface="Corbel" panose="020B0503020204020204" pitchFamily="34" charset="0"/>
                <a:hlinkClick r:id="rId3"/>
              </a:rPr>
              <a:t>alonsoastroza@udd.cl</a:t>
            </a:r>
            <a:r>
              <a:rPr lang="es-CL" dirty="0"/>
              <a:t>							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AD40AC-5BD1-574B-223A-0C7B295E95F8}"/>
              </a:ext>
            </a:extLst>
          </p:cNvPr>
          <p:cNvSpPr txBox="1"/>
          <p:nvPr/>
        </p:nvSpPr>
        <p:spPr>
          <a:xfrm>
            <a:off x="578777" y="1222625"/>
            <a:ext cx="3441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Corbel" panose="020B0503020204020204" pitchFamily="34" charset="0"/>
              </a:rPr>
              <a:t>Introducción a Machine </a:t>
            </a:r>
            <a:r>
              <a:rPr lang="es-ES" sz="3600" dirty="0" err="1">
                <a:latin typeface="Corbel" panose="020B0503020204020204" pitchFamily="34" charset="0"/>
              </a:rPr>
              <a:t>Learning</a:t>
            </a:r>
            <a:r>
              <a:rPr lang="es-ES" sz="3600" dirty="0">
                <a:latin typeface="Corbel" panose="020B0503020204020204" pitchFamily="34" charset="0"/>
              </a:rPr>
              <a:t> para profesionales</a:t>
            </a:r>
            <a:endParaRPr lang="en-US" sz="3600" dirty="0">
              <a:latin typeface="Corbel" panose="020B0503020204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34690B-B007-50D0-9D28-77CF87DF5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3"/>
          <a:stretch/>
        </p:blipFill>
        <p:spPr>
          <a:xfrm>
            <a:off x="4102120" y="0"/>
            <a:ext cx="5281610" cy="5715000"/>
          </a:xfrm>
          <a:prstGeom prst="rect">
            <a:avLst/>
          </a:prstGeom>
        </p:spPr>
      </p:pic>
      <p:pic>
        <p:nvPicPr>
          <p:cNvPr id="4" name="Imagen 3" descr="Texto, Logotipo&#10;&#10;Descripción generada automáticamente">
            <a:extLst>
              <a:ext uri="{FF2B5EF4-FFF2-40B4-BE49-F238E27FC236}">
                <a16:creationId xmlns:a16="http://schemas.microsoft.com/office/drawing/2014/main" id="{F64C1023-A1D8-16E6-8377-3102E0B43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77" y="4886780"/>
            <a:ext cx="2463852" cy="3790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Calificación de Películas: una solución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13" y="948688"/>
            <a:ext cx="5889182" cy="466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El enfoque del aprendizaje</a:t>
            </a:r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8563"/>
            <a:ext cx="8839196" cy="372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Componentes del aprendizaje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259800" y="838800"/>
            <a:ext cx="8624400" cy="59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Metáfora: </a:t>
            </a:r>
            <a:r>
              <a:rPr lang="es-CL" sz="2000" u="sng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Aprobación de un crédito</a:t>
            </a:r>
            <a:endParaRPr lang="en-US" sz="2000" u="sng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Información de la solicitud:</a:t>
            </a: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¿Se aprueba o no el crédito?</a:t>
            </a: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2" name="Google Shape;262;p40"/>
          <p:cNvGraphicFramePr/>
          <p:nvPr/>
        </p:nvGraphicFramePr>
        <p:xfrm>
          <a:off x="952500" y="2120570"/>
          <a:ext cx="7239000" cy="3027500"/>
        </p:xfrm>
        <a:graphic>
          <a:graphicData uri="http://schemas.openxmlformats.org/drawingml/2006/table">
            <a:tbl>
              <a:tblPr>
                <a:noFill/>
                <a:tableStyleId>{CBA34B34-A677-47C8-898F-8FA822F13A63}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edad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23 años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género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masculino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sueldo mensual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1.000.000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años de residencia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1 año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años de antigüedad laboral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1 año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deuda actual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7.000.000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…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dirty="0"/>
                        <a:t>…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Componentes del aprendizaje</a:t>
            </a:r>
            <a:endParaRPr/>
          </a:p>
        </p:txBody>
      </p:sp>
      <p:sp>
        <p:nvSpPr>
          <p:cNvPr id="268" name="Google Shape;268;p41"/>
          <p:cNvSpPr txBox="1"/>
          <p:nvPr/>
        </p:nvSpPr>
        <p:spPr>
          <a:xfrm>
            <a:off x="259800" y="838800"/>
            <a:ext cx="8624400" cy="571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Formalización:</a:t>
            </a:r>
            <a:endParaRPr sz="20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Entrada:  x			</a:t>
            </a:r>
            <a:r>
              <a:rPr lang="es-CL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(solicitud de un cliente)</a:t>
            </a:r>
            <a:endParaRPr sz="20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Salida:  </a:t>
            </a:r>
            <a:r>
              <a:rPr lang="es-CL" sz="20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				</a:t>
            </a:r>
            <a:r>
              <a:rPr lang="es-CL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(¿buen/mal cliente?)</a:t>
            </a:r>
            <a:endParaRPr sz="20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Función objetivo:   </a:t>
            </a:r>
            <a:r>
              <a:rPr lang="es-CL" sz="20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ƒ : 𝒳 → 𝒴		</a:t>
            </a:r>
            <a:r>
              <a:rPr lang="es-CL" sz="18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(fórmula ideal de aprobación de crédito)</a:t>
            </a:r>
            <a:endParaRPr sz="18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Datos: (x</a:t>
            </a:r>
            <a:r>
              <a:rPr lang="es-CL" sz="2000" baseline="-25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20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-CL" sz="2000" baseline="-25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), (x</a:t>
            </a:r>
            <a:r>
              <a:rPr lang="es-CL" sz="2000" baseline="-25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20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-CL" sz="2000" baseline="-25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), …, (</a:t>
            </a:r>
            <a:r>
              <a:rPr lang="es-CL" sz="20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-CL" sz="2000" baseline="-250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2000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-CL" sz="2000" baseline="-250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 	</a:t>
            </a:r>
            <a:r>
              <a:rPr lang="es-CL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(registros históricos)</a:t>
            </a:r>
            <a:endParaRPr sz="20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Hipótesis:    </a:t>
            </a:r>
            <a:r>
              <a:rPr lang="es-CL" sz="20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 : 𝒳 → 𝒴			</a:t>
            </a:r>
            <a:r>
              <a:rPr lang="es-CL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(fórmula a usar)</a:t>
            </a:r>
            <a:endParaRPr sz="20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p41"/>
          <p:cNvCxnSpPr/>
          <p:nvPr/>
        </p:nvCxnSpPr>
        <p:spPr>
          <a:xfrm>
            <a:off x="2316154" y="4450266"/>
            <a:ext cx="0" cy="5079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41"/>
          <p:cNvCxnSpPr/>
          <p:nvPr/>
        </p:nvCxnSpPr>
        <p:spPr>
          <a:xfrm>
            <a:off x="2787529" y="4450266"/>
            <a:ext cx="0" cy="5079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41"/>
          <p:cNvCxnSpPr/>
          <p:nvPr/>
        </p:nvCxnSpPr>
        <p:spPr>
          <a:xfrm>
            <a:off x="3247104" y="4450266"/>
            <a:ext cx="0" cy="5079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/>
          <p:nvPr/>
        </p:nvSpPr>
        <p:spPr>
          <a:xfrm>
            <a:off x="567075" y="129950"/>
            <a:ext cx="3438000" cy="1027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latin typeface="Calibri"/>
                <a:ea typeface="Calibri"/>
                <a:cs typeface="Calibri"/>
                <a:sym typeface="Calibri"/>
              </a:rPr>
              <a:t>FUNCIÓN OBJETIVO DESCONOCIDA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16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ƒ : 𝒳 → 𝒴</a:t>
            </a:r>
            <a:endParaRPr sz="1000" b="1">
              <a:solidFill>
                <a:schemeClr val="accent1"/>
              </a:solidFill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756225" y="1925700"/>
            <a:ext cx="3059700" cy="1027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latin typeface="Calibri"/>
                <a:ea typeface="Calibri"/>
                <a:cs typeface="Calibri"/>
                <a:sym typeface="Calibri"/>
              </a:rPr>
              <a:t>EJEMPLOS DE ENTRENAMIENTO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(x</a:t>
            </a:r>
            <a:r>
              <a:rPr lang="es-CL" sz="1600" b="1" baseline="-25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s-CL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16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-CL" sz="1600" b="1" baseline="-25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s-CL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), (x</a:t>
            </a:r>
            <a:r>
              <a:rPr lang="es-CL" sz="1600" b="1" baseline="-25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CL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16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-CL" sz="1600" b="1" baseline="-25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CL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), …, (x</a:t>
            </a:r>
            <a:r>
              <a:rPr lang="es-CL" sz="1600" b="1" baseline="-25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s-CL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16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-CL" sz="1600" b="1" baseline="-25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s-CL" sz="1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600" b="1">
              <a:solidFill>
                <a:schemeClr val="accent1"/>
              </a:solidFill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997875" y="4244450"/>
            <a:ext cx="2576400" cy="1027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latin typeface="Calibri"/>
                <a:ea typeface="Calibri"/>
                <a:cs typeface="Calibri"/>
                <a:sym typeface="Calibri"/>
              </a:rPr>
              <a:t>CONJUNTO DE HIPÓTESIS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𝓗</a:t>
            </a:r>
            <a:endParaRPr sz="600" b="1">
              <a:solidFill>
                <a:schemeClr val="accent1"/>
              </a:solidFill>
            </a:endParaRPr>
          </a:p>
        </p:txBody>
      </p:sp>
      <p:sp>
        <p:nvSpPr>
          <p:cNvPr id="279" name="Google Shape;279;p42"/>
          <p:cNvSpPr/>
          <p:nvPr/>
        </p:nvSpPr>
        <p:spPr>
          <a:xfrm>
            <a:off x="6750075" y="3156425"/>
            <a:ext cx="2074800" cy="1027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latin typeface="Calibri"/>
                <a:ea typeface="Calibri"/>
                <a:cs typeface="Calibri"/>
                <a:sym typeface="Calibri"/>
              </a:rPr>
              <a:t>HIPÓTESIS FINAL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 ≈ </a:t>
            </a:r>
            <a:r>
              <a:rPr lang="es-CL" sz="16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ƒ </a:t>
            </a:r>
            <a:endParaRPr sz="600" b="1">
              <a:solidFill>
                <a:schemeClr val="accent1"/>
              </a:solidFill>
            </a:endParaRPr>
          </a:p>
        </p:txBody>
      </p:sp>
      <p:sp>
        <p:nvSpPr>
          <p:cNvPr id="280" name="Google Shape;280;p42"/>
          <p:cNvSpPr/>
          <p:nvPr/>
        </p:nvSpPr>
        <p:spPr>
          <a:xfrm>
            <a:off x="4267000" y="2669950"/>
            <a:ext cx="2020200" cy="20202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>
                <a:latin typeface="Calibri"/>
                <a:ea typeface="Calibri"/>
                <a:cs typeface="Calibri"/>
                <a:sym typeface="Calibri"/>
              </a:rPr>
              <a:t>ALGORITMO DE APRENDIZAJE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700" b="1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498975" y="1157750"/>
            <a:ext cx="35742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(fórmula ideal de aprobación de crédito)</a:t>
            </a:r>
            <a:endParaRPr sz="1000"/>
          </a:p>
        </p:txBody>
      </p:sp>
      <p:sp>
        <p:nvSpPr>
          <p:cNvPr id="282" name="Google Shape;282;p42"/>
          <p:cNvSpPr txBox="1"/>
          <p:nvPr/>
        </p:nvSpPr>
        <p:spPr>
          <a:xfrm>
            <a:off x="385425" y="2953500"/>
            <a:ext cx="3801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(registro histórico de clientes con créditos)</a:t>
            </a:r>
            <a:endParaRPr sz="1000"/>
          </a:p>
        </p:txBody>
      </p:sp>
      <p:sp>
        <p:nvSpPr>
          <p:cNvPr id="283" name="Google Shape;283;p42"/>
          <p:cNvSpPr txBox="1"/>
          <p:nvPr/>
        </p:nvSpPr>
        <p:spPr>
          <a:xfrm>
            <a:off x="529798" y="5178850"/>
            <a:ext cx="35742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16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(conjunto de fórmulas candidatas)</a:t>
            </a:r>
            <a:endParaRPr sz="1000" dirty="0"/>
          </a:p>
        </p:txBody>
      </p:sp>
      <p:sp>
        <p:nvSpPr>
          <p:cNvPr id="284" name="Google Shape;284;p42"/>
          <p:cNvSpPr txBox="1"/>
          <p:nvPr/>
        </p:nvSpPr>
        <p:spPr>
          <a:xfrm>
            <a:off x="6572775" y="4286050"/>
            <a:ext cx="24294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(fórmula final de </a:t>
            </a:r>
            <a:endParaRPr sz="16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aprobación de crédito)</a:t>
            </a:r>
            <a:endParaRPr sz="1000"/>
          </a:p>
        </p:txBody>
      </p:sp>
      <p:cxnSp>
        <p:nvCxnSpPr>
          <p:cNvPr id="285" name="Google Shape;285;p42"/>
          <p:cNvCxnSpPr>
            <a:stCxn id="281" idx="2"/>
            <a:endCxn id="277" idx="0"/>
          </p:cNvCxnSpPr>
          <p:nvPr/>
        </p:nvCxnSpPr>
        <p:spPr>
          <a:xfrm>
            <a:off x="2286075" y="1563950"/>
            <a:ext cx="0" cy="36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42"/>
          <p:cNvCxnSpPr>
            <a:stCxn id="282" idx="2"/>
            <a:endCxn id="280" idx="2"/>
          </p:cNvCxnSpPr>
          <p:nvPr/>
        </p:nvCxnSpPr>
        <p:spPr>
          <a:xfrm rot="-5400000" flipH="1">
            <a:off x="3116325" y="2529450"/>
            <a:ext cx="320400" cy="19809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42"/>
          <p:cNvCxnSpPr>
            <a:stCxn id="278" idx="0"/>
          </p:cNvCxnSpPr>
          <p:nvPr/>
        </p:nvCxnSpPr>
        <p:spPr>
          <a:xfrm rot="-5400000">
            <a:off x="3132075" y="3076250"/>
            <a:ext cx="322200" cy="20142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42"/>
          <p:cNvCxnSpPr>
            <a:stCxn id="280" idx="6"/>
            <a:endCxn id="279" idx="1"/>
          </p:cNvCxnSpPr>
          <p:nvPr/>
        </p:nvCxnSpPr>
        <p:spPr>
          <a:xfrm rot="10800000" flipH="1">
            <a:off x="6287200" y="3670450"/>
            <a:ext cx="462900" cy="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Componentes de la solución</a:t>
            </a: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259800" y="838800"/>
            <a:ext cx="8624400" cy="53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Las dos componentes del problema del aprendizaje: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 conjunto de hipótesis</a:t>
            </a:r>
            <a:endParaRPr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𝓗</a:t>
            </a:r>
            <a:endParaRPr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𝓗</a:t>
            </a:r>
            <a:endParaRPr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 algoritmo de aprendizaje</a:t>
            </a:r>
            <a:endParaRPr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 conjunto se les llama </a:t>
            </a:r>
            <a:r>
              <a:rPr lang="es-CL" sz="2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modelo de aprendizaje</a:t>
            </a:r>
            <a:r>
              <a:rPr lang="es-CL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625" y="1320225"/>
            <a:ext cx="4915301" cy="32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Premisa básica del aprendizaje</a:t>
            </a:r>
            <a:endParaRPr/>
          </a:p>
        </p:txBody>
      </p:sp>
      <p:sp>
        <p:nvSpPr>
          <p:cNvPr id="318" name="Google Shape;318;p45"/>
          <p:cNvSpPr txBox="1"/>
          <p:nvPr/>
        </p:nvSpPr>
        <p:spPr>
          <a:xfrm>
            <a:off x="259800" y="838800"/>
            <a:ext cx="8624400" cy="229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“usando un conjunto de observaciones descubrir el proceso subyacente”</a:t>
            </a:r>
            <a:endParaRPr sz="20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premisa amplia          muchas variaciones</a:t>
            </a: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5"/>
          <p:cNvSpPr txBox="1"/>
          <p:nvPr/>
        </p:nvSpPr>
        <p:spPr>
          <a:xfrm>
            <a:off x="206100" y="2362800"/>
            <a:ext cx="8731800" cy="2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r>
              <a:rPr lang="es-CL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el modelo aprende bajo una supervisión y datos etiquetados.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No supervisado</a:t>
            </a:r>
            <a:r>
              <a:rPr lang="es-CL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el modelo aprende por sí mismo usando datos no etiquetados.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s-CL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sz="1800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por refuerzo </a:t>
            </a:r>
            <a:r>
              <a:rPr lang="es-CL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Se definen unas funciones de recompensa para que el sistema aprenda reglas para tomar decisiones para alterar el sistema a lo largo del tiempo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sz="1800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semi-supervisado</a:t>
            </a:r>
            <a:r>
              <a:rPr lang="es-CL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es una combinación entre supervisado y no supervisado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43D44D1F-8F04-8499-8BAF-237F89F4E9C1}"/>
              </a:ext>
            </a:extLst>
          </p:cNvPr>
          <p:cNvSpPr/>
          <p:nvPr/>
        </p:nvSpPr>
        <p:spPr>
          <a:xfrm>
            <a:off x="4163841" y="1915616"/>
            <a:ext cx="360213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1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Tipos de Aprendizaje</a:t>
            </a:r>
            <a:endParaRPr/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1"/>
          </p:nvPr>
        </p:nvSpPr>
        <p:spPr>
          <a:xfrm>
            <a:off x="291829" y="885218"/>
            <a:ext cx="8492247" cy="451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46" descr="Types of Machine Lear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65" y="1699875"/>
            <a:ext cx="7485275" cy="31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/>
        </p:nvSpPr>
        <p:spPr>
          <a:xfrm>
            <a:off x="3196836" y="4975820"/>
            <a:ext cx="2682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Types of Machine Learning - Javatpoint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Modelos Supervisados</a:t>
            </a:r>
            <a:endParaRPr/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0" y="1232199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875" y="1232188"/>
            <a:ext cx="3959999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1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Modelos Supervisados</a:t>
            </a:r>
            <a:endParaRPr/>
          </a:p>
        </p:txBody>
      </p:sp>
      <p:sp>
        <p:nvSpPr>
          <p:cNvPr id="340" name="Google Shape;340;p48"/>
          <p:cNvSpPr txBox="1">
            <a:spLocks noGrp="1"/>
          </p:cNvSpPr>
          <p:nvPr>
            <p:ph type="body" idx="1"/>
          </p:nvPr>
        </p:nvSpPr>
        <p:spPr>
          <a:xfrm>
            <a:off x="291829" y="885218"/>
            <a:ext cx="8492247" cy="451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Se etiquetan los datos bajo valores únicos y luego se entrena el modelo para maximizar (o minimizar) algún indicador de desempeño.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Para entrenar se alimenta con un conjunto de vectores de valores de entrada donde cada uno de éstos se asocia a la generación de un vector (etiqueta) de salida específico.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El aprendizaje consiste en una búsqueda en el espacio de todas las hipótesis que tengan un buen desempeño predictor/clasificador.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Para medir la precisión de la hipótesis se proporciona un conjunto de datos que es diferente al de entrenamiento.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Dos tipos principales: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b="1"/>
              <a:t>Clasificación</a:t>
            </a:r>
            <a:r>
              <a:rPr lang="es-CL"/>
              <a:t>: para predecir el etiquetado (ej. Reconocimiento de caracteres escritos a mano)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b="1"/>
              <a:t>Regresión</a:t>
            </a:r>
            <a:r>
              <a:rPr lang="es-CL"/>
              <a:t>: para predecir un valor numérico (ej. el precio de un producto, el volumen de ventas)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Las variables de entrada pueden ser tanto valores numéricos o categóricos.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75" y="169333"/>
            <a:ext cx="81018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Modelos no Supervisados</a:t>
            </a:r>
            <a:endParaRPr/>
          </a:p>
        </p:txBody>
      </p:sp>
      <p:sp>
        <p:nvSpPr>
          <p:cNvPr id="346" name="Google Shape;346;p49"/>
          <p:cNvSpPr txBox="1">
            <a:spLocks noGrp="1"/>
          </p:cNvSpPr>
          <p:nvPr>
            <p:ph type="body" idx="1"/>
          </p:nvPr>
        </p:nvSpPr>
        <p:spPr>
          <a:xfrm>
            <a:off x="291829" y="885218"/>
            <a:ext cx="8492100" cy="45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00"/>
              <a:t>En vez de </a:t>
            </a:r>
            <a:r>
              <a:rPr lang="es-CL" sz="2200" b="1"/>
              <a:t>(</a:t>
            </a:r>
            <a:r>
              <a:rPr lang="es-CL" sz="2200" b="1">
                <a:solidFill>
                  <a:schemeClr val="accent4"/>
                </a:solidFill>
              </a:rPr>
              <a:t>entrada, salida correcta</a:t>
            </a:r>
            <a:r>
              <a:rPr lang="es-CL" sz="2200" b="1"/>
              <a:t>)</a:t>
            </a:r>
            <a:r>
              <a:rPr lang="es-CL" sz="2200"/>
              <a:t>, tenemos </a:t>
            </a:r>
            <a:r>
              <a:rPr lang="es-CL" sz="2200" b="1"/>
              <a:t>(</a:t>
            </a:r>
            <a:r>
              <a:rPr lang="es-CL" sz="2200" b="1">
                <a:solidFill>
                  <a:schemeClr val="accent4"/>
                </a:solidFill>
              </a:rPr>
              <a:t>entrada, ?</a:t>
            </a:r>
            <a:r>
              <a:rPr lang="es-CL" sz="2200" b="1"/>
              <a:t>)</a:t>
            </a:r>
            <a:endParaRPr sz="2200" b="1"/>
          </a:p>
        </p:txBody>
      </p:sp>
      <p:pic>
        <p:nvPicPr>
          <p:cNvPr id="347" name="Google Shape;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676" y="1488575"/>
            <a:ext cx="4032399" cy="399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1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Modelos no Supervisados</a:t>
            </a:r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body" idx="1"/>
          </p:nvPr>
        </p:nvSpPr>
        <p:spPr>
          <a:xfrm>
            <a:off x="291829" y="885218"/>
            <a:ext cx="8492247" cy="451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Se utiliza algún modelo para describir o extraer relaciones entre los datos.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No utiliza datos de salida, solamente entrada.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Solamente se necesita una limpieza de los datos en la etapa de pre-procesamiento, dejando las predicciones en mano del modelo.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Hay 2 grandes tipos: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b="1"/>
              <a:t>Agrupación </a:t>
            </a:r>
            <a:r>
              <a:rPr lang="es-CL"/>
              <a:t>(clustering): encontrar grupos diferentes dentro de los datos (ejemplo k-means, con k el número de grupos).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b="1"/>
              <a:t>Estimación de Densidad</a:t>
            </a:r>
            <a:r>
              <a:rPr lang="es-CL"/>
              <a:t>: resumiendo distribuciones (probabilísticas) de los datos.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Otros tipos de métodos: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b="1"/>
              <a:t>Visualización</a:t>
            </a:r>
            <a:r>
              <a:rPr lang="es-CL"/>
              <a:t>: para crear gráficos de los datos.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b="1"/>
              <a:t>Proyecciones</a:t>
            </a:r>
            <a:r>
              <a:rPr lang="es-CL"/>
              <a:t>: para crear representaciones de menores dimensiones (ejemplo análisis de componentes principales – PCA).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1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Otros Modelos</a:t>
            </a:r>
            <a:endParaRPr/>
          </a:p>
        </p:txBody>
      </p:sp>
      <p:sp>
        <p:nvSpPr>
          <p:cNvPr id="359" name="Google Shape;359;p51"/>
          <p:cNvSpPr txBox="1">
            <a:spLocks noGrp="1"/>
          </p:cNvSpPr>
          <p:nvPr>
            <p:ph type="body" idx="1"/>
          </p:nvPr>
        </p:nvSpPr>
        <p:spPr>
          <a:xfrm>
            <a:off x="291829" y="885218"/>
            <a:ext cx="8492247" cy="451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Modelos por Refuerzo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Basado en un agente que opera en un sistema y aprende a realizar las operaciones usando una retroalimentación (recompensa).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Establece reglas de relaciones entre situaciones y acciones mediante el descubrimiento de estas últimas que le brinda la mayor recompensa.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No hay conjunto de entrenamiento, más bien un objetivo a lograr interactuando con el sistema.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Son conocidos inicialmente por modelos que “juegan” (Ajedrez, juegos “Arcade”, Go).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Ejemplos como </a:t>
            </a:r>
            <a:r>
              <a:rPr lang="es-CL" u="sng">
                <a:solidFill>
                  <a:schemeClr val="hlink"/>
                </a:solidFill>
                <a:hlinkClick r:id="rId3"/>
              </a:rPr>
              <a:t>Q-learning</a:t>
            </a:r>
            <a:r>
              <a:rPr lang="es-CL"/>
              <a:t>, </a:t>
            </a:r>
            <a:r>
              <a:rPr lang="es-CL" u="sng">
                <a:solidFill>
                  <a:schemeClr val="hlink"/>
                </a:solidFill>
                <a:hlinkClick r:id="rId4"/>
              </a:rPr>
              <a:t>temporal-difference learning</a:t>
            </a:r>
            <a:r>
              <a:rPr lang="es-CL"/>
              <a:t> y deep reinforcement learning.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Aprendizaje semi-supervisado: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Cuando se tienen pocos ejemplos etiquetados.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/>
              <a:t>Por ejemplo en áreas de Visión Computacional (CV), Procesamiento Natural de Lenguage (NLP) y Reconocimiento del Habla (Speech Recognition).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Puzzle de Aprendizaje</a:t>
            </a:r>
            <a:endParaRPr/>
          </a:p>
        </p:txBody>
      </p:sp>
      <p:pic>
        <p:nvPicPr>
          <p:cNvPr id="412" name="Google Shape;4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025" y="888438"/>
            <a:ext cx="6843945" cy="466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1100" u="sng">
                <a:solidFill>
                  <a:schemeClr val="hlink"/>
                </a:solidFill>
                <a:hlinkClick r:id="rId3"/>
              </a:rPr>
              <a:t>https://www.emol.com/noticias/Tecnologia/2016/08/11/816958/PokeAlertas-La-cuenta-de-Twitter-que-avisa-cuando-un-pokemon-aparece-en-Santiago.html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950" y="338667"/>
            <a:ext cx="5290680" cy="39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8" y="1737694"/>
            <a:ext cx="83153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590" y="223361"/>
            <a:ext cx="6514825" cy="47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1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¿Qué es Aprendizaje Automático? – Machine Learning</a:t>
            </a:r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291829" y="885218"/>
            <a:ext cx="8492247" cy="451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dirty="0"/>
              <a:t>Es un desarrollo reciente dentro del área de Inteligencia Artificial</a:t>
            </a:r>
            <a:endParaRPr dirty="0"/>
          </a:p>
        </p:txBody>
      </p:sp>
      <p:sp>
        <p:nvSpPr>
          <p:cNvPr id="198" name="Google Shape;198;p32"/>
          <p:cNvSpPr txBox="1"/>
          <p:nvPr/>
        </p:nvSpPr>
        <p:spPr>
          <a:xfrm>
            <a:off x="2697530" y="4614338"/>
            <a:ext cx="37489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800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lang="es-CL" sz="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L" sz="800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Difference</a:t>
            </a:r>
            <a:r>
              <a:rPr lang="es-CL" sz="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Between AI, Machine </a:t>
            </a:r>
            <a:r>
              <a:rPr lang="es-CL" sz="800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</a:t>
            </a:r>
            <a:r>
              <a:rPr lang="es-CL" sz="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and Deep </a:t>
            </a:r>
            <a:r>
              <a:rPr lang="es-CL" sz="800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</a:t>
            </a:r>
            <a:r>
              <a:rPr lang="es-CL" sz="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| NVIDIA Blog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308" y="1199676"/>
            <a:ext cx="5207383" cy="331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17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¿Qué es Aprendizaje Automático?</a:t>
            </a: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291829" y="885218"/>
            <a:ext cx="3776171" cy="451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dirty="0"/>
              <a:t>Es la habilidad de los computadores para aprender y funcionar sin estar programados explícitamente.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dirty="0"/>
              <a:t>Por ejemplo, un sistema no es de Aprendizaje de Máquina si sus reglas de decisión fueron decididas e implementadas por un grupo de personas.</a:t>
            </a: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s-CL" dirty="0"/>
              <a:t>Se basa en los datos disponibles, por lo que los </a:t>
            </a:r>
            <a:r>
              <a:rPr lang="es-CL" b="1" dirty="0"/>
              <a:t>datos</a:t>
            </a:r>
            <a:r>
              <a:rPr lang="es-CL" dirty="0"/>
              <a:t> son fundamentales</a:t>
            </a:r>
            <a:endParaRPr dirty="0"/>
          </a:p>
          <a:p>
            <a:pPr marL="171450" lvl="0" indent="-57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dirty="0"/>
          </a:p>
          <a:p>
            <a:pPr marL="171450" lvl="0" indent="-57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EDA65E-C000-9549-6890-A35290D2E0E5}"/>
              </a:ext>
            </a:extLst>
          </p:cNvPr>
          <p:cNvSpPr txBox="1"/>
          <p:nvPr/>
        </p:nvSpPr>
        <p:spPr>
          <a:xfrm>
            <a:off x="1297968" y="4202130"/>
            <a:ext cx="6548064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El aprendizaje automático es un enfoque para  </a:t>
            </a:r>
            <a:r>
              <a:rPr lang="es-E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aprender patrones 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complejos a partir de </a:t>
            </a:r>
            <a:r>
              <a:rPr lang="es-E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datos existentes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y usar estos patrones para hacer </a:t>
            </a:r>
            <a:r>
              <a:rPr lang="es-E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predicciones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sobre </a:t>
            </a:r>
            <a:r>
              <a:rPr lang="es-E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datos no vistos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4274FC-36B0-DD00-34E5-BC6763BC9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102" y="1043550"/>
            <a:ext cx="3688422" cy="24381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Dificultades del Aprendizaje Automático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5" y="1264063"/>
            <a:ext cx="5375350" cy="344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5434425" y="1264075"/>
            <a:ext cx="35796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“Bajo la fuerte influencia de la </a:t>
            </a:r>
            <a:r>
              <a:rPr lang="es-C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moda de la IA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gente intenta usarla sobre datos que están sucios o llenos de huecos, que durante años han ido cambiando en formato y significado, aún ni siquiera son entendidos, están estructurados de manera que no tiene sentido y esperan que </a:t>
            </a:r>
            <a:r>
              <a:rPr lang="es-C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herramientas puedan manejarlos mágicamente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2749375" y="5093550"/>
            <a:ext cx="30639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Monica Rogati, </a:t>
            </a:r>
            <a:r>
              <a:rPr lang="es-CL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The AI Hierarchy of Needs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0" y="15213"/>
            <a:ext cx="9144000" cy="733800"/>
          </a:xfrm>
          <a:prstGeom prst="rect">
            <a:avLst/>
          </a:prstGeom>
          <a:solidFill>
            <a:srgbClr val="3B96E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CL"/>
              <a:t>Ejemplo de Machine Learning</a:t>
            </a:r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291825" y="885225"/>
            <a:ext cx="4241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400" b="1"/>
          </a:p>
          <a:p>
            <a:pPr marL="17145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2400" b="1"/>
              <a:t>Predecir como un espectador calificará una película.</a:t>
            </a:r>
            <a:endParaRPr sz="2400" b="1"/>
          </a:p>
          <a:p>
            <a:pPr marL="17145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400" b="1"/>
          </a:p>
          <a:p>
            <a:pPr marL="17145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CL" sz="2000">
                <a:solidFill>
                  <a:schemeClr val="accent1"/>
                </a:solidFill>
              </a:rPr>
              <a:t>10%</a:t>
            </a:r>
            <a:r>
              <a:rPr lang="es-CL" sz="2000"/>
              <a:t> de mejora = </a:t>
            </a:r>
            <a:r>
              <a:rPr lang="es-CL" sz="2000">
                <a:solidFill>
                  <a:schemeClr val="accent2"/>
                </a:solidFill>
              </a:rPr>
              <a:t>1 millón de dólares de premio</a:t>
            </a:r>
            <a:endParaRPr sz="20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375" y="1181444"/>
            <a:ext cx="4420726" cy="21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291825" y="3650525"/>
            <a:ext cx="86244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 esencia del machine learning:</a:t>
            </a:r>
            <a:endParaRPr sz="20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s-CL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Existe un patrón.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s-CL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 podemos expresarlo de forma matemática explícita.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s-CL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Tenemos datos.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ckStarter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1039</Words>
  <Application>Microsoft Office PowerPoint</Application>
  <PresentationFormat>Presentación en pantalla (16:10)</PresentationFormat>
  <Paragraphs>144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Corbel</vt:lpstr>
      <vt:lpstr>Calibri</vt:lpstr>
      <vt:lpstr>Arial</vt:lpstr>
      <vt:lpstr>Quattrocento Sans</vt:lpstr>
      <vt:lpstr>QuickStarter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es Aprendizaje Automático? – Machine Learning</vt:lpstr>
      <vt:lpstr>¿Qué es Aprendizaje Automático?</vt:lpstr>
      <vt:lpstr>Dificultades del Aprendizaje Automático</vt:lpstr>
      <vt:lpstr>Ejemplo de Machine Learning</vt:lpstr>
      <vt:lpstr>Calificación de Películas: una solución</vt:lpstr>
      <vt:lpstr>El enfoque del aprendizaje</vt:lpstr>
      <vt:lpstr>Componentes del aprendizaje</vt:lpstr>
      <vt:lpstr>Componentes del aprendizaje</vt:lpstr>
      <vt:lpstr>Presentación de PowerPoint</vt:lpstr>
      <vt:lpstr>Componentes de la solución</vt:lpstr>
      <vt:lpstr>Premisa básica del aprendizaje</vt:lpstr>
      <vt:lpstr>Tipos de Aprendizaje</vt:lpstr>
      <vt:lpstr>Modelos Supervisados</vt:lpstr>
      <vt:lpstr>Modelos Supervisados</vt:lpstr>
      <vt:lpstr>Modelos no Supervisados</vt:lpstr>
      <vt:lpstr>Modelos no Supervisados</vt:lpstr>
      <vt:lpstr>Otros Modelos</vt:lpstr>
      <vt:lpstr>Puzzle de Aprendizaje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Machine Learning para profesionales</dc:title>
  <dc:creator>Alonso</dc:creator>
  <cp:lastModifiedBy>Alonso Astroza Tagle</cp:lastModifiedBy>
  <cp:revision>3</cp:revision>
  <dcterms:modified xsi:type="dcterms:W3CDTF">2024-04-15T06:29:26Z</dcterms:modified>
</cp:coreProperties>
</file>